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Bakerie Thin" panose="020B0604020202020204" charset="0"/>
      <p:regular r:id="rId11"/>
    </p:embeddedFont>
    <p:embeddedFont>
      <p:font typeface="Bakerie Thin Bold" panose="020B0604020202020204" charset="0"/>
      <p:regular r:id="rId12"/>
    </p:embeddedFont>
    <p:embeddedFont>
      <p:font typeface="Bebas Neue" panose="020B0606020202050201" pitchFamily="34" charset="0"/>
      <p:regular r:id="rId13"/>
    </p:embeddedFont>
    <p:embeddedFont>
      <p:font typeface="Bebas Neue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806030504020204" charset="0"/>
      <p:regular r:id="rId23"/>
    </p:embeddedFont>
    <p:embeddedFont>
      <p:font typeface="Open Sans Light" panose="020B0306030504020204" pitchFamily="34" charset="0"/>
      <p:regular r:id="rId24"/>
      <p:italic r:id="rId25"/>
    </p:embeddedFont>
    <p:embeddedFont>
      <p:font typeface="Open Sans Light Bold" panose="020B0604020202020204" charset="0"/>
      <p:regular r:id="rId26"/>
    </p:embeddedFont>
    <p:embeddedFont>
      <p:font typeface="Open Sans Light Italic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67558" y="2622259"/>
            <a:ext cx="12891249" cy="275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4"/>
              </a:lnSpc>
            </a:pPr>
            <a:r>
              <a:rPr lang="en-US" sz="20484">
                <a:solidFill>
                  <a:srgbClr val="545454"/>
                </a:solidFill>
                <a:latin typeface="Bebas Neue Bold"/>
              </a:rPr>
              <a:t>BIRTH TRAUMA: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477000" y="6812859"/>
            <a:ext cx="5257800" cy="1897833"/>
            <a:chOff x="0" y="0"/>
            <a:chExt cx="10058977" cy="250274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9995477" cy="2439247"/>
            </a:xfrm>
            <a:custGeom>
              <a:avLst/>
              <a:gdLst/>
              <a:ahLst/>
              <a:cxnLst/>
              <a:rect l="l" t="t" r="r" b="b"/>
              <a:pathLst>
                <a:path w="9995477" h="2439247">
                  <a:moveTo>
                    <a:pt x="9902767" y="2439247"/>
                  </a:moveTo>
                  <a:lnTo>
                    <a:pt x="92710" y="2439247"/>
                  </a:lnTo>
                  <a:cubicBezTo>
                    <a:pt x="41910" y="2439247"/>
                    <a:pt x="0" y="2397337"/>
                    <a:pt x="0" y="234653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901496" y="0"/>
                  </a:lnTo>
                  <a:cubicBezTo>
                    <a:pt x="9952296" y="0"/>
                    <a:pt x="9994207" y="41910"/>
                    <a:pt x="9994207" y="92710"/>
                  </a:cubicBezTo>
                  <a:lnTo>
                    <a:pt x="9994207" y="2345267"/>
                  </a:lnTo>
                  <a:cubicBezTo>
                    <a:pt x="9995477" y="2397337"/>
                    <a:pt x="9953567" y="2439247"/>
                    <a:pt x="9902767" y="2439247"/>
                  </a:cubicBez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0058977" cy="2502747"/>
            </a:xfrm>
            <a:custGeom>
              <a:avLst/>
              <a:gdLst/>
              <a:ahLst/>
              <a:cxnLst/>
              <a:rect l="l" t="t" r="r" b="b"/>
              <a:pathLst>
                <a:path w="10058977" h="2502747">
                  <a:moveTo>
                    <a:pt x="9934517" y="59690"/>
                  </a:moveTo>
                  <a:cubicBezTo>
                    <a:pt x="9970077" y="59690"/>
                    <a:pt x="9999287" y="88900"/>
                    <a:pt x="9999287" y="124460"/>
                  </a:cubicBezTo>
                  <a:lnTo>
                    <a:pt x="9999287" y="2378287"/>
                  </a:lnTo>
                  <a:cubicBezTo>
                    <a:pt x="9999287" y="2413847"/>
                    <a:pt x="9970077" y="2443057"/>
                    <a:pt x="9934517" y="2443057"/>
                  </a:cubicBezTo>
                  <a:lnTo>
                    <a:pt x="124460" y="2443057"/>
                  </a:lnTo>
                  <a:cubicBezTo>
                    <a:pt x="88900" y="2443057"/>
                    <a:pt x="59690" y="2413847"/>
                    <a:pt x="59690" y="237828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934517" y="59690"/>
                  </a:lnTo>
                  <a:moveTo>
                    <a:pt x="993451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8287"/>
                  </a:lnTo>
                  <a:cubicBezTo>
                    <a:pt x="0" y="2446867"/>
                    <a:pt x="55880" y="2502747"/>
                    <a:pt x="124460" y="2502747"/>
                  </a:cubicBezTo>
                  <a:lnTo>
                    <a:pt x="9934517" y="2502747"/>
                  </a:lnTo>
                  <a:cubicBezTo>
                    <a:pt x="10003096" y="2502747"/>
                    <a:pt x="10058977" y="2446867"/>
                    <a:pt x="10058977" y="2378287"/>
                  </a:cubicBezTo>
                  <a:lnTo>
                    <a:pt x="10058977" y="124460"/>
                  </a:lnTo>
                  <a:cubicBezTo>
                    <a:pt x="10058977" y="55880"/>
                    <a:pt x="10003096" y="0"/>
                    <a:pt x="993451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463202" y="4905800"/>
            <a:ext cx="10099960" cy="1611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81"/>
              </a:lnSpc>
            </a:pPr>
            <a:r>
              <a:rPr lang="en-US" sz="12081">
                <a:solidFill>
                  <a:srgbClr val="477470"/>
                </a:solidFill>
                <a:latin typeface="Bakerie Thin"/>
              </a:rPr>
              <a:t>what can we </a:t>
            </a:r>
            <a:r>
              <a:rPr lang="en-US" sz="12081">
                <a:solidFill>
                  <a:srgbClr val="477470"/>
                </a:solidFill>
                <a:latin typeface="Bakerie Thin Bold"/>
              </a:rPr>
              <a:t>do</a:t>
            </a:r>
            <a:r>
              <a:rPr lang="en-US" sz="12081">
                <a:solidFill>
                  <a:srgbClr val="477470"/>
                </a:solidFill>
                <a:latin typeface="Bakerie Thin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37793" y="6933649"/>
            <a:ext cx="6012414" cy="158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0"/>
              </a:lnSpc>
            </a:pPr>
            <a:r>
              <a:rPr lang="en-US" sz="3043" spc="456">
                <a:solidFill>
                  <a:srgbClr val="000000"/>
                </a:solidFill>
                <a:latin typeface="Bebas Neue"/>
              </a:rPr>
              <a:t>RACHEL FRASER</a:t>
            </a:r>
          </a:p>
          <a:p>
            <a:pPr algn="ctr">
              <a:lnSpc>
                <a:spcPts val="4260"/>
              </a:lnSpc>
            </a:pPr>
            <a:r>
              <a:rPr lang="en-US" sz="3043" spc="456">
                <a:solidFill>
                  <a:srgbClr val="000000"/>
                </a:solidFill>
                <a:latin typeface="Bebas Neue"/>
              </a:rPr>
              <a:t>CONSULTANT PERINATAL PSYCHOLOGIST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53823" y="1364798"/>
            <a:ext cx="6373584" cy="581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6"/>
              </a:lnSpc>
            </a:pPr>
            <a:r>
              <a:rPr lang="en-US" sz="3368">
                <a:solidFill>
                  <a:srgbClr val="545454"/>
                </a:solidFill>
                <a:latin typeface="Bebas Neue Bold"/>
              </a:rPr>
              <a:t>INFANT MENTAL HEALTH AWARENESS WEEK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943240"/>
            <a:ext cx="7410171" cy="74101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79753" y="3816846"/>
            <a:ext cx="723439" cy="9776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41472" y="588059"/>
            <a:ext cx="12289135" cy="102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4"/>
              </a:lnSpc>
            </a:pPr>
            <a:r>
              <a:rPr lang="en-US" sz="7614">
                <a:solidFill>
                  <a:srgbClr val="545454"/>
                </a:solidFill>
                <a:latin typeface="Bebas Neue Bold"/>
              </a:rPr>
              <a:t>PHASED-BASED TREATMENT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47514"/>
            <a:ext cx="6373584" cy="581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6"/>
              </a:lnSpc>
            </a:pPr>
            <a:r>
              <a:rPr lang="en-US" sz="3368">
                <a:solidFill>
                  <a:srgbClr val="545454"/>
                </a:solidFill>
                <a:latin typeface="Bebas Neue Bold"/>
              </a:rPr>
              <a:t>TRAUMA TREATMENT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34844" y="2138048"/>
            <a:ext cx="5213257" cy="126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1"/>
              </a:lnSpc>
            </a:pPr>
            <a:r>
              <a:rPr lang="en-US" sz="3658" b="1" dirty="0">
                <a:solidFill>
                  <a:srgbClr val="FF0066"/>
                </a:solidFill>
                <a:latin typeface="Open Sans"/>
              </a:rPr>
              <a:t>safety &amp;</a:t>
            </a:r>
          </a:p>
          <a:p>
            <a:pPr algn="ctr">
              <a:lnSpc>
                <a:spcPts val="5121"/>
              </a:lnSpc>
            </a:pPr>
            <a:r>
              <a:rPr lang="en-US" sz="3658" b="1" dirty="0">
                <a:solidFill>
                  <a:srgbClr val="FF0066"/>
                </a:solidFill>
                <a:latin typeface="Open Sans"/>
              </a:rPr>
              <a:t> </a:t>
            </a:r>
            <a:r>
              <a:rPr lang="en-US" sz="3658" b="1" dirty="0" err="1">
                <a:solidFill>
                  <a:srgbClr val="FF0066"/>
                </a:solidFill>
                <a:latin typeface="Open Sans"/>
              </a:rPr>
              <a:t>stabilisation</a:t>
            </a:r>
            <a:endParaRPr lang="en-US" sz="3658" b="1" dirty="0">
              <a:solidFill>
                <a:srgbClr val="FF0066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34844" y="4980411"/>
            <a:ext cx="5213257" cy="126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1"/>
              </a:lnSpc>
            </a:pPr>
            <a:r>
              <a:rPr lang="en-US" sz="3658">
                <a:solidFill>
                  <a:srgbClr val="FFFFFF"/>
                </a:solidFill>
                <a:latin typeface="Open Sans"/>
              </a:rPr>
              <a:t>trauma processing/ therapy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34844" y="8135034"/>
            <a:ext cx="5213257" cy="62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1"/>
              </a:lnSpc>
            </a:pPr>
            <a:r>
              <a:rPr lang="en-US" sz="3658" b="1" dirty="0">
                <a:solidFill>
                  <a:srgbClr val="FF0066"/>
                </a:solidFill>
                <a:latin typeface="Open Sans"/>
              </a:rPr>
              <a:t>reintegration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2339144"/>
            <a:ext cx="8474529" cy="322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1"/>
              </a:lnSpc>
            </a:pPr>
            <a:r>
              <a:rPr lang="en-US" sz="3658" dirty="0">
                <a:solidFill>
                  <a:srgbClr val="545454"/>
                </a:solidFill>
                <a:latin typeface="Open Sans"/>
              </a:rPr>
              <a:t>What is safety &amp; </a:t>
            </a:r>
            <a:r>
              <a:rPr lang="en-US" sz="3658" dirty="0" err="1">
                <a:solidFill>
                  <a:srgbClr val="545454"/>
                </a:solidFill>
                <a:latin typeface="Open Sans"/>
              </a:rPr>
              <a:t>stabilisation</a:t>
            </a:r>
            <a:r>
              <a:rPr lang="en-US" sz="3658" dirty="0">
                <a:solidFill>
                  <a:srgbClr val="545454"/>
                </a:solidFill>
                <a:latin typeface="Open Sans"/>
              </a:rPr>
              <a:t>?</a:t>
            </a:r>
          </a:p>
          <a:p>
            <a:pPr marL="789836" lvl="1" indent="-394918">
              <a:lnSpc>
                <a:spcPts val="5121"/>
              </a:lnSpc>
              <a:buFont typeface="Arial"/>
              <a:buChar char="•"/>
            </a:pPr>
            <a:r>
              <a:rPr lang="en-US" sz="3658" dirty="0">
                <a:solidFill>
                  <a:srgbClr val="545454"/>
                </a:solidFill>
                <a:latin typeface="Open Sans"/>
              </a:rPr>
              <a:t>Support to care for the self, </a:t>
            </a:r>
          </a:p>
          <a:p>
            <a:pPr marL="789836" lvl="1" indent="-394918">
              <a:lnSpc>
                <a:spcPts val="5121"/>
              </a:lnSpc>
              <a:buFont typeface="Arial"/>
              <a:buChar char="•"/>
            </a:pPr>
            <a:r>
              <a:rPr lang="en-US" sz="3658" dirty="0">
                <a:solidFill>
                  <a:srgbClr val="545454"/>
                </a:solidFill>
                <a:latin typeface="Open Sans"/>
              </a:rPr>
              <a:t>Create and repair connections to and trust in other human beings</a:t>
            </a:r>
          </a:p>
          <a:p>
            <a:pPr marL="789836" lvl="1" indent="-394918">
              <a:lnSpc>
                <a:spcPts val="5121"/>
              </a:lnSpc>
              <a:buFont typeface="Arial"/>
              <a:buChar char="•"/>
            </a:pPr>
            <a:r>
              <a:rPr lang="en-US" sz="3658" dirty="0">
                <a:solidFill>
                  <a:srgbClr val="545454"/>
                </a:solidFill>
                <a:latin typeface="Open Sans"/>
              </a:rPr>
              <a:t>Regain a bit of faith in the universe.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79753" y="6659139"/>
            <a:ext cx="723439" cy="9776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944516" y="6194182"/>
            <a:ext cx="7347441" cy="3881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1"/>
              </a:lnSpc>
            </a:pPr>
            <a:r>
              <a:rPr lang="en-US" sz="3658" dirty="0">
                <a:solidFill>
                  <a:srgbClr val="545454"/>
                </a:solidFill>
                <a:latin typeface="Open Sans Bold"/>
              </a:rPr>
              <a:t>And with a new baby??</a:t>
            </a:r>
          </a:p>
          <a:p>
            <a:pPr algn="ctr">
              <a:lnSpc>
                <a:spcPts val="5121"/>
              </a:lnSpc>
            </a:pPr>
            <a:endParaRPr lang="en-US" sz="3658" dirty="0">
              <a:solidFill>
                <a:srgbClr val="FF0066"/>
              </a:solidFill>
              <a:latin typeface="Open Sans Bold"/>
            </a:endParaRPr>
          </a:p>
          <a:p>
            <a:pPr algn="ctr">
              <a:lnSpc>
                <a:spcPts val="5121"/>
              </a:lnSpc>
            </a:pPr>
            <a:r>
              <a:rPr lang="en-US" sz="3658" i="1" dirty="0">
                <a:solidFill>
                  <a:srgbClr val="FF0066"/>
                </a:solidFill>
                <a:latin typeface="Open Sans Bold"/>
              </a:rPr>
              <a:t>Working in 3</a:t>
            </a:r>
            <a:r>
              <a:rPr lang="en-US" sz="3658" i="1" baseline="30000" dirty="0">
                <a:solidFill>
                  <a:srgbClr val="FF0066"/>
                </a:solidFill>
                <a:latin typeface="Open Sans Bold"/>
              </a:rPr>
              <a:t>rd</a:t>
            </a:r>
            <a:r>
              <a:rPr lang="en-US" sz="3658" i="1" dirty="0">
                <a:solidFill>
                  <a:srgbClr val="FF0066"/>
                </a:solidFill>
                <a:latin typeface="Open Sans Bold"/>
              </a:rPr>
              <a:t> sector and support is a golden opportunity to do Phase I (and 3) work</a:t>
            </a:r>
          </a:p>
          <a:p>
            <a:pPr>
              <a:lnSpc>
                <a:spcPts val="5121"/>
              </a:lnSpc>
            </a:pPr>
            <a:r>
              <a:rPr lang="en-US" sz="3658" dirty="0">
                <a:solidFill>
                  <a:srgbClr val="545454"/>
                </a:solidFill>
                <a:latin typeface="Open Sans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38" y="377494"/>
            <a:ext cx="18288338" cy="1170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6"/>
              </a:lnSpc>
              <a:spcBef>
                <a:spcPct val="0"/>
              </a:spcBef>
            </a:pPr>
            <a:r>
              <a:rPr lang="en-US" sz="6804" spc="163">
                <a:solidFill>
                  <a:srgbClr val="477470"/>
                </a:solidFill>
                <a:latin typeface="Bebas Neue"/>
              </a:rPr>
              <a:t>IT'S GOOD TO TALK... SOMETIMES! what to start with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378952"/>
            <a:ext cx="16021343" cy="7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545454"/>
                </a:solidFill>
                <a:latin typeface="Open Sans Light Bold"/>
              </a:rPr>
              <a:t>Acknowledge </a:t>
            </a:r>
            <a:r>
              <a:rPr lang="en-US" sz="3399" dirty="0">
                <a:solidFill>
                  <a:srgbClr val="545454"/>
                </a:solidFill>
                <a:latin typeface="Open Sans Light"/>
              </a:rPr>
              <a:t>their distress (never use the phrase "at least"! Don't point out that the outcome ended ok "but look the baby is fine!")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545454"/>
                </a:solidFill>
                <a:latin typeface="Open Sans Light Bold"/>
              </a:rPr>
              <a:t>Let them talk</a:t>
            </a:r>
            <a:r>
              <a:rPr lang="en-US" sz="3399" dirty="0">
                <a:solidFill>
                  <a:srgbClr val="545454"/>
                </a:solidFill>
                <a:latin typeface="Open Sans Light"/>
              </a:rPr>
              <a:t> </a:t>
            </a:r>
            <a:r>
              <a:rPr lang="en-US" sz="3399" u="sng" dirty="0">
                <a:solidFill>
                  <a:srgbClr val="545454"/>
                </a:solidFill>
                <a:latin typeface="Open Sans Light Italics"/>
              </a:rPr>
              <a:t>but don't ask them to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545454"/>
                </a:solidFill>
                <a:latin typeface="Open Sans Light"/>
              </a:rPr>
              <a:t>Help think through the </a:t>
            </a:r>
            <a:r>
              <a:rPr lang="en-US" sz="3399" dirty="0">
                <a:solidFill>
                  <a:srgbClr val="545454"/>
                </a:solidFill>
                <a:latin typeface="Open Sans Light Bold"/>
              </a:rPr>
              <a:t>basics</a:t>
            </a:r>
            <a:r>
              <a:rPr lang="en-US" sz="3399" dirty="0">
                <a:solidFill>
                  <a:srgbClr val="545454"/>
                </a:solidFill>
                <a:latin typeface="Open Sans Light"/>
              </a:rPr>
              <a:t>: eat, sleep, play, connect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545454"/>
                </a:solidFill>
                <a:latin typeface="Open Sans Light"/>
              </a:rPr>
              <a:t>Contribute to a sense of safety by creating </a:t>
            </a:r>
            <a:r>
              <a:rPr lang="en-US" sz="3399" dirty="0">
                <a:solidFill>
                  <a:srgbClr val="545454"/>
                </a:solidFill>
                <a:latin typeface="Open Sans Light Bold"/>
              </a:rPr>
              <a:t>opportunities to rest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545454"/>
                </a:solidFill>
                <a:latin typeface="Open Sans Light"/>
              </a:rPr>
              <a:t>Help the person to feel ‘mothered’ but not ‘smothered’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545454"/>
                </a:solidFill>
                <a:latin typeface="Open Sans Light"/>
              </a:rPr>
              <a:t>Offer written material on emotional wellbeing in the postnatal period and </a:t>
            </a:r>
            <a:r>
              <a:rPr lang="en-US" sz="3399" b="1" dirty="0">
                <a:solidFill>
                  <a:srgbClr val="545454"/>
                </a:solidFill>
                <a:latin typeface="Open Sans Light"/>
              </a:rPr>
              <a:t>signpost</a:t>
            </a:r>
            <a:r>
              <a:rPr lang="en-US" sz="3399" dirty="0">
                <a:solidFill>
                  <a:srgbClr val="545454"/>
                </a:solidFill>
                <a:latin typeface="Open Sans Light"/>
              </a:rPr>
              <a:t> to any available support services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545454"/>
                </a:solidFill>
                <a:latin typeface="Open Sans Light"/>
              </a:rPr>
              <a:t>Check how their </a:t>
            </a:r>
            <a:r>
              <a:rPr lang="en-US" sz="3399" b="1" dirty="0">
                <a:solidFill>
                  <a:srgbClr val="545454"/>
                </a:solidFill>
                <a:latin typeface="Open Sans Light"/>
              </a:rPr>
              <a:t>partner</a:t>
            </a:r>
            <a:r>
              <a:rPr lang="en-US" sz="3399" dirty="0">
                <a:solidFill>
                  <a:srgbClr val="545454"/>
                </a:solidFill>
                <a:latin typeface="Open Sans Light"/>
              </a:rPr>
              <a:t> is doing 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545454"/>
              </a:solidFill>
              <a:latin typeface="Open Sans Ligh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545454"/>
                </a:solidFill>
                <a:latin typeface="Open Sans Light"/>
              </a:rPr>
              <a:t>If you are worried, contact HV, GP </a:t>
            </a:r>
            <a:r>
              <a:rPr lang="en-US" sz="3399" dirty="0" err="1">
                <a:solidFill>
                  <a:srgbClr val="545454"/>
                </a:solidFill>
                <a:latin typeface="Open Sans Light"/>
              </a:rPr>
              <a:t>etc</a:t>
            </a:r>
            <a:r>
              <a:rPr lang="en-US" sz="3399" dirty="0">
                <a:solidFill>
                  <a:srgbClr val="545454"/>
                </a:solidFill>
                <a:latin typeface="Open Sans Light"/>
              </a:rPr>
              <a:t>- the worry can be about mum/ birthing person, dad/ second parent, baby or about these relationships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28101" y="1481011"/>
            <a:ext cx="9050470" cy="56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</a:pPr>
            <a:r>
              <a:rPr lang="en-US" sz="3261">
                <a:solidFill>
                  <a:srgbClr val="545454"/>
                </a:solidFill>
                <a:latin typeface="Open Sans"/>
              </a:rPr>
              <a:t>adapted from makebithbetter.com with thanks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38" y="377494"/>
            <a:ext cx="18288338" cy="116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6"/>
              </a:lnSpc>
              <a:spcBef>
                <a:spcPct val="0"/>
              </a:spcBef>
            </a:pPr>
            <a:r>
              <a:rPr lang="en-US" sz="6804" spc="551">
                <a:solidFill>
                  <a:srgbClr val="545454"/>
                </a:solidFill>
                <a:latin typeface="Bebas Neue"/>
              </a:rPr>
              <a:t>connection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33329" y="2143760"/>
            <a:ext cx="16429685" cy="5424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8694" lvl="1" indent="-469347">
              <a:lnSpc>
                <a:spcPts val="6086"/>
              </a:lnSpc>
              <a:buFont typeface="Arial"/>
              <a:buChar char="•"/>
            </a:pPr>
            <a:r>
              <a:rPr lang="en-US" sz="4347" dirty="0">
                <a:solidFill>
                  <a:srgbClr val="545454"/>
                </a:solidFill>
                <a:latin typeface="Open Sans Light"/>
              </a:rPr>
              <a:t>What does your service offer which helps mum/ birthing person connect with baby? With peers? With the community?</a:t>
            </a:r>
          </a:p>
          <a:p>
            <a:pPr marL="469347" lvl="1">
              <a:lnSpc>
                <a:spcPts val="6086"/>
              </a:lnSpc>
            </a:pPr>
            <a:r>
              <a:rPr lang="en-US" sz="4347" dirty="0">
                <a:solidFill>
                  <a:srgbClr val="545454"/>
                </a:solidFill>
                <a:latin typeface="Open Sans Light"/>
              </a:rPr>
              <a:t>   With life? </a:t>
            </a:r>
          </a:p>
          <a:p>
            <a:pPr>
              <a:lnSpc>
                <a:spcPts val="6086"/>
              </a:lnSpc>
            </a:pPr>
            <a:r>
              <a:rPr lang="en-US" sz="4347" dirty="0">
                <a:solidFill>
                  <a:srgbClr val="545454"/>
                </a:solidFill>
                <a:latin typeface="Open Sans Light"/>
              </a:rPr>
              <a:t>       </a:t>
            </a:r>
            <a:r>
              <a:rPr lang="en-US" sz="4347" dirty="0">
                <a:solidFill>
                  <a:srgbClr val="545454"/>
                </a:solidFill>
                <a:latin typeface="Open Sans Light Italics"/>
              </a:rPr>
              <a:t>Don't assume anything, everyone is different!</a:t>
            </a:r>
          </a:p>
          <a:p>
            <a:pPr>
              <a:lnSpc>
                <a:spcPts val="6086"/>
              </a:lnSpc>
            </a:pPr>
            <a:endParaRPr lang="en-US" sz="4347" dirty="0">
              <a:solidFill>
                <a:srgbClr val="545454"/>
              </a:solidFill>
              <a:latin typeface="Open Sans Light Italics"/>
            </a:endParaRPr>
          </a:p>
          <a:p>
            <a:pPr marL="938694" lvl="1" indent="-469347">
              <a:lnSpc>
                <a:spcPts val="6086"/>
              </a:lnSpc>
              <a:buFont typeface="Arial"/>
              <a:buChar char="•"/>
            </a:pPr>
            <a:r>
              <a:rPr lang="en-US" sz="4347" dirty="0">
                <a:solidFill>
                  <a:srgbClr val="545454"/>
                </a:solidFill>
                <a:latin typeface="Open Sans Light"/>
              </a:rPr>
              <a:t>What usually (before birth) brought this particular mum</a:t>
            </a:r>
          </a:p>
          <a:p>
            <a:pPr>
              <a:lnSpc>
                <a:spcPts val="6086"/>
              </a:lnSpc>
            </a:pPr>
            <a:r>
              <a:rPr lang="en-US" sz="4347" dirty="0">
                <a:solidFill>
                  <a:srgbClr val="545454"/>
                </a:solidFill>
                <a:latin typeface="Open Sans Light"/>
              </a:rPr>
              <a:t>-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86600" y="6819490"/>
            <a:ext cx="2749843" cy="2647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72"/>
              </a:lnSpc>
            </a:pPr>
            <a:r>
              <a:rPr lang="en-US" sz="3765" dirty="0">
                <a:solidFill>
                  <a:srgbClr val="FF0066"/>
                </a:solidFill>
                <a:latin typeface="Open Sans"/>
              </a:rPr>
              <a:t>- joy</a:t>
            </a:r>
          </a:p>
          <a:p>
            <a:pPr algn="just">
              <a:lnSpc>
                <a:spcPts val="5272"/>
              </a:lnSpc>
            </a:pPr>
            <a:r>
              <a:rPr lang="en-US" sz="3765" dirty="0">
                <a:solidFill>
                  <a:srgbClr val="FF0066"/>
                </a:solidFill>
                <a:latin typeface="Arimo"/>
              </a:rPr>
              <a:t>- soothing</a:t>
            </a:r>
          </a:p>
          <a:p>
            <a:pPr algn="just">
              <a:lnSpc>
                <a:spcPts val="5272"/>
              </a:lnSpc>
            </a:pPr>
            <a:r>
              <a:rPr lang="en-US" sz="3765" dirty="0">
                <a:solidFill>
                  <a:srgbClr val="FF0066"/>
                </a:solidFill>
                <a:latin typeface="Arimo"/>
              </a:rPr>
              <a:t>- connection</a:t>
            </a:r>
          </a:p>
          <a:p>
            <a:pPr algn="just">
              <a:lnSpc>
                <a:spcPts val="5272"/>
              </a:lnSpc>
            </a:pPr>
            <a:r>
              <a:rPr lang="en-US" sz="3765" dirty="0">
                <a:solidFill>
                  <a:srgbClr val="FF0066"/>
                </a:solidFill>
                <a:latin typeface="Arimo"/>
              </a:rPr>
              <a:t>- calm?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37957" y="2060496"/>
            <a:ext cx="16021343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5454"/>
                </a:solidFill>
                <a:latin typeface="Open Sans Light"/>
              </a:rPr>
              <a:t> A crucial element of Phase I trauma work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545454"/>
              </a:solidFill>
              <a:latin typeface="Open Sans Light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545454"/>
                </a:solidFill>
                <a:latin typeface="Open Sans Light"/>
              </a:rPr>
              <a:t>Activity which returns us to the here and now (where our brains are tricking us that the trauma is recurring/ threat present)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545454"/>
              </a:solidFill>
              <a:latin typeface="Open Sans Light"/>
            </a:endParaRPr>
          </a:p>
          <a:p>
            <a:pPr>
              <a:lnSpc>
                <a:spcPts val="4759"/>
              </a:lnSpc>
            </a:pPr>
            <a:endParaRPr lang="en-US" sz="3399">
              <a:solidFill>
                <a:srgbClr val="545454"/>
              </a:solidFill>
              <a:latin typeface="Open Sans Light"/>
            </a:endParaRPr>
          </a:p>
          <a:p>
            <a:pPr>
              <a:lnSpc>
                <a:spcPts val="4759"/>
              </a:lnSpc>
            </a:pPr>
            <a:endParaRPr lang="en-US" sz="3399">
              <a:solidFill>
                <a:srgbClr val="545454"/>
              </a:solidFill>
              <a:latin typeface="Open Sans Light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545454"/>
                </a:solidFill>
                <a:latin typeface="Open Sans Light"/>
              </a:rPr>
              <a:t>-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5133" y="5143500"/>
            <a:ext cx="4018039" cy="40180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338" y="377494"/>
            <a:ext cx="18288338" cy="1170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6"/>
              </a:lnSpc>
              <a:spcBef>
                <a:spcPct val="0"/>
              </a:spcBef>
            </a:pPr>
            <a:r>
              <a:rPr lang="en-US" sz="6804" spc="258">
                <a:solidFill>
                  <a:srgbClr val="545454"/>
                </a:solidFill>
                <a:latin typeface="Bebas Neue"/>
              </a:rPr>
              <a:t>grounding: if someone is re-experiencing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88422" y="4818813"/>
            <a:ext cx="11289978" cy="506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30078" lvl="1" indent="-515039">
              <a:lnSpc>
                <a:spcPts val="6679"/>
              </a:lnSpc>
              <a:buFont typeface="Arial"/>
              <a:buChar char="•"/>
            </a:pPr>
            <a:r>
              <a:rPr lang="en-US" sz="4771" dirty="0">
                <a:solidFill>
                  <a:srgbClr val="545454"/>
                </a:solidFill>
                <a:latin typeface="Open Sans"/>
              </a:rPr>
              <a:t>regulation (</a:t>
            </a:r>
            <a:r>
              <a:rPr lang="en-US" sz="4771" dirty="0" err="1">
                <a:solidFill>
                  <a:srgbClr val="545454"/>
                </a:solidFill>
                <a:latin typeface="Open Sans"/>
              </a:rPr>
              <a:t>e.g</a:t>
            </a:r>
            <a:r>
              <a:rPr lang="en-US" sz="4771" dirty="0">
                <a:solidFill>
                  <a:srgbClr val="545454"/>
                </a:solidFill>
                <a:latin typeface="Open Sans"/>
              </a:rPr>
              <a:t> temperature, heart rate </a:t>
            </a:r>
            <a:r>
              <a:rPr lang="en-US" sz="4771" dirty="0" err="1">
                <a:solidFill>
                  <a:srgbClr val="545454"/>
                </a:solidFill>
                <a:latin typeface="Open Sans"/>
              </a:rPr>
              <a:t>etc</a:t>
            </a:r>
            <a:r>
              <a:rPr lang="en-US" sz="4771" dirty="0">
                <a:solidFill>
                  <a:srgbClr val="545454"/>
                </a:solidFill>
                <a:latin typeface="Open Sans"/>
              </a:rPr>
              <a:t>)</a:t>
            </a:r>
          </a:p>
          <a:p>
            <a:pPr marL="1030078" lvl="1" indent="-515039">
              <a:lnSpc>
                <a:spcPts val="6679"/>
              </a:lnSpc>
              <a:buFont typeface="Arial"/>
              <a:buChar char="•"/>
            </a:pPr>
            <a:r>
              <a:rPr lang="en-US" sz="4771" dirty="0">
                <a:solidFill>
                  <a:srgbClr val="545454"/>
                </a:solidFill>
                <a:latin typeface="Open Sans"/>
              </a:rPr>
              <a:t>here &amp; now</a:t>
            </a:r>
          </a:p>
          <a:p>
            <a:pPr marL="1030078" lvl="1" indent="-515039">
              <a:lnSpc>
                <a:spcPts val="6679"/>
              </a:lnSpc>
              <a:buFont typeface="Arial"/>
              <a:buChar char="•"/>
            </a:pPr>
            <a:r>
              <a:rPr lang="en-US" sz="4771" dirty="0">
                <a:solidFill>
                  <a:srgbClr val="545454"/>
                </a:solidFill>
                <a:latin typeface="Open Sans"/>
              </a:rPr>
              <a:t>safety</a:t>
            </a:r>
          </a:p>
          <a:p>
            <a:pPr marL="1030078" lvl="1" indent="-515039">
              <a:lnSpc>
                <a:spcPts val="6679"/>
              </a:lnSpc>
              <a:buFont typeface="Arial"/>
              <a:buChar char="•"/>
            </a:pPr>
            <a:r>
              <a:rPr lang="en-US" sz="4771" dirty="0">
                <a:solidFill>
                  <a:srgbClr val="545454"/>
                </a:solidFill>
                <a:latin typeface="Open Sans"/>
              </a:rPr>
              <a:t>switches back on reflective/ thinking brain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5876" y="1509484"/>
            <a:ext cx="8533424" cy="83655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4181" y="414566"/>
            <a:ext cx="17050380" cy="1087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4"/>
              </a:lnSpc>
              <a:spcBef>
                <a:spcPct val="0"/>
              </a:spcBef>
            </a:pPr>
            <a:r>
              <a:rPr lang="en-US" sz="6317" spc="202">
                <a:solidFill>
                  <a:srgbClr val="477470"/>
                </a:solidFill>
                <a:latin typeface="Bebas Neue"/>
              </a:rPr>
              <a:t>do what you always do... in a trauma-informed way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995332" y="3353239"/>
            <a:ext cx="5363964" cy="458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45454"/>
                </a:solidFill>
                <a:latin typeface="Open Sans"/>
              </a:rPr>
              <a:t>CHOICE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45454"/>
                </a:solidFill>
                <a:latin typeface="Open Sans"/>
              </a:rPr>
              <a:t>EMPOWERMENT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45454"/>
                </a:solidFill>
                <a:latin typeface="Open Sans"/>
              </a:rPr>
              <a:t>SAFETY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45454"/>
                </a:solidFill>
                <a:latin typeface="Open Sans"/>
              </a:rPr>
              <a:t>TRUST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45454"/>
                </a:solidFill>
                <a:latin typeface="Open Sans"/>
              </a:rPr>
              <a:t>COLLABORATION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0258"/>
          <a:stretch>
            <a:fillRect/>
          </a:stretch>
        </p:blipFill>
        <p:spPr>
          <a:xfrm>
            <a:off x="9702266" y="2725022"/>
            <a:ext cx="7862295" cy="572223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4181" y="658667"/>
            <a:ext cx="17050380" cy="1094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4"/>
              </a:lnSpc>
              <a:spcBef>
                <a:spcPct val="0"/>
              </a:spcBef>
            </a:pPr>
            <a:r>
              <a:rPr lang="en-US" sz="6317" spc="511">
                <a:solidFill>
                  <a:srgbClr val="545454"/>
                </a:solidFill>
                <a:latin typeface="Bebas Neue"/>
              </a:rPr>
              <a:t>LOOK AFTER YOURSELF!!!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17836" y="2629772"/>
            <a:ext cx="8059539" cy="55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545454"/>
                </a:solidFill>
                <a:latin typeface="Open Sans"/>
              </a:rPr>
              <a:t>- connection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545454"/>
                </a:solidFill>
                <a:latin typeface="Open Sans"/>
              </a:rPr>
              <a:t>- places to talk through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545454"/>
                </a:solidFill>
                <a:latin typeface="Open Sans"/>
              </a:rPr>
              <a:t>- grounding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545454"/>
                </a:solidFill>
                <a:latin typeface="Open Sans"/>
              </a:rPr>
              <a:t>- taking time to process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545454"/>
                </a:solidFill>
                <a:latin typeface="Open Sans"/>
              </a:rPr>
              <a:t>- being realistic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545454"/>
                </a:solidFill>
                <a:latin typeface="Open Sans"/>
              </a:rPr>
              <a:t>- what brings joy, relief etc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38" y="377494"/>
            <a:ext cx="18288338" cy="116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6"/>
              </a:lnSpc>
              <a:spcBef>
                <a:spcPct val="0"/>
              </a:spcBef>
            </a:pPr>
            <a:r>
              <a:rPr lang="en-US" sz="6804" spc="551">
                <a:solidFill>
                  <a:srgbClr val="545454"/>
                </a:solidFill>
                <a:latin typeface="Bebas Neue"/>
              </a:rPr>
              <a:t>links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378952"/>
            <a:ext cx="16649033" cy="6729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  <a:latin typeface="Open Sans Light"/>
              </a:rPr>
              <a:t>resources: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545454"/>
              </a:solidFill>
              <a:latin typeface="Open Sans Light"/>
            </a:endParaRP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  <a:latin typeface="Open Sans Light"/>
              </a:rPr>
              <a:t>www.makebithbetter.org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  <a:latin typeface="Open Sans Light"/>
              </a:rPr>
              <a:t>https://www.nes.scot.nhs.uk/our-work/trauma-national-trauma-training-programme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  <a:latin typeface="Open Sans Light"/>
              </a:rPr>
              <a:t>https://www.psychologytools.com/resource/grounding-techniques/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545454"/>
              </a:solidFill>
              <a:latin typeface="Open Sans Light"/>
            </a:endParaRP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  <a:latin typeface="Open Sans Light"/>
              </a:rPr>
              <a:t>Your local NHS services are growing: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545454"/>
              </a:solidFill>
              <a:latin typeface="Open Sans Light"/>
            </a:endParaRP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  <a:latin typeface="Open Sans Light"/>
              </a:rPr>
              <a:t>MNPI (</a:t>
            </a:r>
            <a:r>
              <a:rPr lang="en-US" sz="3399" dirty="0" err="1">
                <a:solidFill>
                  <a:srgbClr val="545454"/>
                </a:solidFill>
                <a:latin typeface="Open Sans Light"/>
              </a:rPr>
              <a:t>Matenity</a:t>
            </a:r>
            <a:r>
              <a:rPr lang="en-US" sz="3399" dirty="0">
                <a:solidFill>
                  <a:srgbClr val="545454"/>
                </a:solidFill>
                <a:latin typeface="Open Sans Light"/>
              </a:rPr>
              <a:t> &amp; Neonatology Psychological Interventions)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  <a:latin typeface="Open Sans Light"/>
              </a:rPr>
              <a:t>PMH (Perinatal MH)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545454"/>
                </a:solidFill>
                <a:latin typeface="Open Sans Light"/>
              </a:rPr>
              <a:t>IMH (Infant/ Parent-Infant MH)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459</Words>
  <Application>Microsoft Office PowerPoint</Application>
  <PresentationFormat>Custom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Open Sans Light Italics</vt:lpstr>
      <vt:lpstr>Open Sans</vt:lpstr>
      <vt:lpstr>Bebas Neue</vt:lpstr>
      <vt:lpstr>Open Sans Light Bold</vt:lpstr>
      <vt:lpstr>Bebas Neue Bold</vt:lpstr>
      <vt:lpstr>Arimo</vt:lpstr>
      <vt:lpstr>Calibri</vt:lpstr>
      <vt:lpstr>Arial</vt:lpstr>
      <vt:lpstr>Open Sans Light</vt:lpstr>
      <vt:lpstr>Bakerie Thin Bold</vt:lpstr>
      <vt:lpstr>Open Sans Bold</vt:lpstr>
      <vt:lpstr>Bakerie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 trauma:</dc:title>
  <cp:lastModifiedBy>Fraser, Rachel</cp:lastModifiedBy>
  <cp:revision>3</cp:revision>
  <dcterms:created xsi:type="dcterms:W3CDTF">2006-08-16T00:00:00Z</dcterms:created>
  <dcterms:modified xsi:type="dcterms:W3CDTF">2022-06-15T21:59:13Z</dcterms:modified>
  <dc:identifier>DAFDrHPIzzY</dc:identifier>
</cp:coreProperties>
</file>